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59" r:id="rId6"/>
    <p:sldId id="262" r:id="rId7"/>
    <p:sldId id="277" r:id="rId8"/>
    <p:sldId id="276" r:id="rId9"/>
    <p:sldId id="263" r:id="rId10"/>
    <p:sldId id="264" r:id="rId11"/>
    <p:sldId id="265" r:id="rId12"/>
    <p:sldId id="274" r:id="rId13"/>
    <p:sldId id="266" r:id="rId14"/>
    <p:sldId id="273" r:id="rId15"/>
    <p:sldId id="275" r:id="rId16"/>
    <p:sldId id="267" r:id="rId17"/>
    <p:sldId id="268" r:id="rId18"/>
    <p:sldId id="269" r:id="rId19"/>
    <p:sldId id="271" r:id="rId20"/>
    <p:sldId id="270" r:id="rId21"/>
    <p:sldId id="27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A3DE"/>
    <a:srgbClr val="4876CD"/>
    <a:srgbClr val="C2D1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32F45-88F4-4695-A6B5-FA80BEAA5895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4362F-1D10-43AB-93F4-7D296B78B1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60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 Good afternoon; name; title;</a:t>
            </a:r>
          </a:p>
          <a:p>
            <a:r>
              <a:rPr lang="en-GB" dirty="0" smtClean="0"/>
              <a:t>- Start background swarm robotics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154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MVC</a:t>
            </a:r>
          </a:p>
          <a:p>
            <a:r>
              <a:rPr lang="en-GB" dirty="0" smtClean="0"/>
              <a:t>  - Model stores</a:t>
            </a:r>
          </a:p>
          <a:p>
            <a:r>
              <a:rPr lang="en-GB" dirty="0" smtClean="0"/>
              <a:t>  - View displays + handles input</a:t>
            </a:r>
          </a:p>
          <a:p>
            <a:r>
              <a:rPr lang="en-GB" dirty="0" smtClean="0"/>
              <a:t>  - Controller in between; all data processing</a:t>
            </a:r>
          </a:p>
          <a:p>
            <a:r>
              <a:rPr lang="en-GB" dirty="0" smtClean="0"/>
              <a:t>  - Receives robot data and camera feed</a:t>
            </a:r>
          </a:p>
          <a:p>
            <a:r>
              <a:rPr lang="en-GB" dirty="0" smtClean="0"/>
              <a:t>  - Updates data model and redraws UI</a:t>
            </a:r>
          </a:p>
          <a:p>
            <a:r>
              <a:rPr lang="en-GB" dirty="0" smtClean="0"/>
              <a:t>  - Application is threaded</a:t>
            </a:r>
          </a:p>
          <a:p>
            <a:r>
              <a:rPr lang="en-GB" dirty="0" smtClean="0"/>
              <a:t>  - Three key threads</a:t>
            </a:r>
          </a:p>
          <a:p>
            <a:r>
              <a:rPr lang="en-GB" dirty="0" smtClean="0"/>
              <a:t>  - Overall design; modular, OOP, extensible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457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Part of the design process</a:t>
            </a:r>
          </a:p>
          <a:p>
            <a:r>
              <a:rPr lang="en-GB" dirty="0" smtClean="0"/>
              <a:t>  - Basic layout here</a:t>
            </a:r>
          </a:p>
          <a:p>
            <a:r>
              <a:rPr lang="en-GB" dirty="0" smtClean="0"/>
              <a:t>  - Three main panels with extra tabs</a:t>
            </a:r>
          </a:p>
          <a:p>
            <a:r>
              <a:rPr lang="en-GB" dirty="0" smtClean="0"/>
              <a:t>  - Blue </a:t>
            </a:r>
            <a:r>
              <a:rPr lang="en-GB" dirty="0" err="1" smtClean="0"/>
              <a:t>visualiser</a:t>
            </a:r>
            <a:r>
              <a:rPr lang="en-GB" dirty="0" smtClean="0"/>
              <a:t> shows video + tabs settings</a:t>
            </a:r>
          </a:p>
          <a:p>
            <a:r>
              <a:rPr lang="en-GB" dirty="0" smtClean="0"/>
              <a:t>  - Green robot list</a:t>
            </a:r>
          </a:p>
          <a:p>
            <a:r>
              <a:rPr lang="en-GB" dirty="0" smtClean="0"/>
              <a:t>  - Yellow details tabs for data types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993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Translated</a:t>
            </a:r>
          </a:p>
          <a:p>
            <a:r>
              <a:rPr lang="en-GB" dirty="0" smtClean="0"/>
              <a:t>  - </a:t>
            </a:r>
            <a:r>
              <a:rPr lang="en-GB" dirty="0" err="1" smtClean="0"/>
              <a:t>Qt</a:t>
            </a:r>
            <a:endParaRPr lang="en-GB" dirty="0" smtClean="0"/>
          </a:p>
          <a:p>
            <a:r>
              <a:rPr lang="en-GB" dirty="0" smtClean="0"/>
              <a:t>  - Open CV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914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Implemented in C++; </a:t>
            </a:r>
          </a:p>
          <a:p>
            <a:r>
              <a:rPr lang="en-GB" dirty="0" smtClean="0"/>
              <a:t>  - low level control; performance; native </a:t>
            </a:r>
            <a:r>
              <a:rPr lang="en-GB" dirty="0" err="1" smtClean="0"/>
              <a:t>Qt</a:t>
            </a:r>
            <a:r>
              <a:rPr lang="en-GB" dirty="0" smtClean="0"/>
              <a:t>/CV API</a:t>
            </a:r>
          </a:p>
          <a:p>
            <a:r>
              <a:rPr lang="en-GB" dirty="0" smtClean="0"/>
              <a:t>  - Existing YRL code</a:t>
            </a:r>
          </a:p>
          <a:p>
            <a:r>
              <a:rPr lang="en-GB" dirty="0" smtClean="0"/>
              <a:t>  - Core features all implemented; robot tracking, video augmentation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593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Data display</a:t>
            </a:r>
          </a:p>
          <a:p>
            <a:r>
              <a:rPr lang="en-GB" dirty="0" smtClean="0"/>
              <a:t>  - IR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548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State transition</a:t>
            </a:r>
          </a:p>
          <a:p>
            <a:r>
              <a:rPr lang="en-GB" dirty="0" smtClean="0"/>
              <a:t>  - Custom user data</a:t>
            </a:r>
          </a:p>
          <a:p>
            <a:r>
              <a:rPr lang="en-GB" dirty="0" smtClean="0"/>
              <a:t>  - Back end code complete</a:t>
            </a:r>
          </a:p>
          <a:p>
            <a:r>
              <a:rPr lang="en-GB" dirty="0" smtClean="0"/>
              <a:t>  - Data model and data receive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201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On robot side single class API</a:t>
            </a:r>
          </a:p>
          <a:p>
            <a:r>
              <a:rPr lang="en-GB" dirty="0" smtClean="0"/>
              <a:t>  - Handles basic networking</a:t>
            </a:r>
          </a:p>
          <a:p>
            <a:r>
              <a:rPr lang="en-GB" dirty="0" smtClean="0"/>
              <a:t>  - Implemented in C++</a:t>
            </a:r>
          </a:p>
          <a:p>
            <a:r>
              <a:rPr lang="en-GB" dirty="0" smtClean="0"/>
              <a:t>  - Designed platform agnostic, portable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04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Look into additional data types to support</a:t>
            </a:r>
          </a:p>
          <a:p>
            <a:r>
              <a:rPr lang="en-GB" dirty="0" smtClean="0"/>
              <a:t>  - Accelerometer</a:t>
            </a:r>
          </a:p>
          <a:p>
            <a:r>
              <a:rPr lang="en-GB" dirty="0" smtClean="0"/>
              <a:t>  - Battery level</a:t>
            </a:r>
          </a:p>
          <a:p>
            <a:r>
              <a:rPr lang="en-GB" dirty="0" smtClean="0"/>
              <a:t>  - Develop overlays</a:t>
            </a:r>
          </a:p>
          <a:p>
            <a:r>
              <a:rPr lang="en-GB" dirty="0" smtClean="0"/>
              <a:t>  - More user configuration</a:t>
            </a:r>
          </a:p>
          <a:p>
            <a:r>
              <a:rPr lang="en-GB" dirty="0" smtClean="0"/>
              <a:t>  - Data logging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021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Portion of remaining work</a:t>
            </a:r>
          </a:p>
          <a:p>
            <a:r>
              <a:rPr lang="en-GB" dirty="0" smtClean="0"/>
              <a:t>  - Manual UI testing</a:t>
            </a:r>
          </a:p>
          <a:p>
            <a:r>
              <a:rPr lang="en-GB" dirty="0" smtClean="0"/>
              <a:t>  - Unit test data model</a:t>
            </a:r>
          </a:p>
          <a:p>
            <a:r>
              <a:rPr lang="en-GB" dirty="0" smtClean="0"/>
              <a:t>  - Holistic verification testing</a:t>
            </a:r>
          </a:p>
          <a:p>
            <a:r>
              <a:rPr lang="en-GB" dirty="0" smtClean="0"/>
              <a:t>  - Evaluation through observed user trials</a:t>
            </a:r>
          </a:p>
          <a:p>
            <a:r>
              <a:rPr lang="en-GB" dirty="0" smtClean="0"/>
              <a:t>  - User monitors swarm, tries to identify an issue</a:t>
            </a:r>
          </a:p>
          <a:p>
            <a:r>
              <a:rPr lang="en-GB" dirty="0" smtClean="0"/>
              <a:t>  - Survey of experience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470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Initial survey showed interest</a:t>
            </a:r>
          </a:p>
          <a:p>
            <a:r>
              <a:rPr lang="en-GB" dirty="0" smtClean="0"/>
              <a:t>  - Potential to develop into a full SR platform</a:t>
            </a:r>
          </a:p>
          <a:p>
            <a:r>
              <a:rPr lang="en-GB" dirty="0" smtClean="0"/>
              <a:t>  - Extra features</a:t>
            </a:r>
          </a:p>
          <a:p>
            <a:r>
              <a:rPr lang="en-GB" dirty="0" smtClean="0"/>
              <a:t>  - Extended to support more robot platforms</a:t>
            </a:r>
          </a:p>
          <a:p>
            <a:r>
              <a:rPr lang="en-GB" dirty="0" smtClean="0"/>
              <a:t>  - Bluetooth as well as </a:t>
            </a:r>
            <a:r>
              <a:rPr lang="en-GB" dirty="0" err="1" smtClean="0"/>
              <a:t>wifi</a:t>
            </a:r>
            <a:endParaRPr lang="en-GB" dirty="0" smtClean="0"/>
          </a:p>
          <a:p>
            <a:r>
              <a:rPr lang="en-GB" dirty="0" smtClean="0"/>
              <a:t>  - Port to real AR platform; </a:t>
            </a:r>
            <a:r>
              <a:rPr lang="en-GB" dirty="0" err="1" smtClean="0"/>
              <a:t>hololens</a:t>
            </a:r>
            <a:endParaRPr lang="en-GB" dirty="0" smtClean="0"/>
          </a:p>
          <a:p>
            <a:r>
              <a:rPr lang="en-GB" dirty="0" smtClean="0"/>
              <a:t>  - More immersive interaction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5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New</a:t>
            </a:r>
          </a:p>
          <a:p>
            <a:r>
              <a:rPr lang="en-GB" dirty="0" smtClean="0"/>
              <a:t>  - Multi-robot-system</a:t>
            </a:r>
          </a:p>
          <a:p>
            <a:r>
              <a:rPr lang="en-GB" dirty="0" smtClean="0"/>
              <a:t>  - General concept</a:t>
            </a:r>
          </a:p>
          <a:p>
            <a:r>
              <a:rPr lang="en-GB" dirty="0" smtClean="0"/>
              <a:t>  - </a:t>
            </a:r>
            <a:r>
              <a:rPr lang="en-GB" dirty="0" err="1" smtClean="0"/>
              <a:t>Dstinguishing</a:t>
            </a:r>
            <a:r>
              <a:rPr lang="en-GB" dirty="0" smtClean="0"/>
              <a:t> feature</a:t>
            </a:r>
          </a:p>
          <a:p>
            <a:r>
              <a:rPr lang="en-GB" dirty="0" smtClean="0"/>
              <a:t>  - Individual behaviour</a:t>
            </a:r>
          </a:p>
          <a:p>
            <a:r>
              <a:rPr lang="en-GB" dirty="0" smtClean="0"/>
              <a:t>  - Emergent result</a:t>
            </a:r>
          </a:p>
          <a:p>
            <a:r>
              <a:rPr lang="en-GB" dirty="0" smtClean="0"/>
              <a:t>  - Social insects</a:t>
            </a:r>
          </a:p>
          <a:p>
            <a:r>
              <a:rPr lang="en-GB" dirty="0" smtClean="0"/>
              <a:t>  - Decreasing cost</a:t>
            </a:r>
          </a:p>
          <a:p>
            <a:r>
              <a:rPr lang="en-GB" dirty="0" smtClean="0"/>
              <a:t>  - Unique challenge; many robots; no central point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505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Tackle SR problems with graphical real time tool</a:t>
            </a:r>
          </a:p>
          <a:p>
            <a:r>
              <a:rPr lang="en-GB" dirty="0" smtClean="0"/>
              <a:t>  - Modular extensible design</a:t>
            </a:r>
          </a:p>
          <a:p>
            <a:r>
              <a:rPr lang="en-GB" dirty="0" smtClean="0"/>
              <a:t>  - Implementation nearly complete</a:t>
            </a:r>
          </a:p>
          <a:p>
            <a:r>
              <a:rPr lang="en-GB" dirty="0" smtClean="0"/>
              <a:t>  - Potential for future development</a:t>
            </a:r>
          </a:p>
          <a:p>
            <a:r>
              <a:rPr lang="en-GB" dirty="0" smtClean="0"/>
              <a:t>  - Hopefully useful within the YRL and wider SR field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85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When programming robotic</a:t>
            </a:r>
          </a:p>
          <a:p>
            <a:r>
              <a:rPr lang="en-GB" dirty="0" smtClean="0"/>
              <a:t>  - Real world</a:t>
            </a:r>
          </a:p>
          <a:p>
            <a:r>
              <a:rPr lang="en-GB" dirty="0" smtClean="0"/>
              <a:t>  - More inputs</a:t>
            </a:r>
          </a:p>
          <a:p>
            <a:r>
              <a:rPr lang="en-GB" dirty="0" smtClean="0"/>
              <a:t>  - Continuous</a:t>
            </a:r>
          </a:p>
          <a:p>
            <a:r>
              <a:rPr lang="en-GB" dirty="0" smtClean="0"/>
              <a:t>  - Impossible to rep. faults</a:t>
            </a:r>
          </a:p>
          <a:p>
            <a:r>
              <a:rPr lang="en-GB" dirty="0" smtClean="0"/>
              <a:t>  - Noise bugs</a:t>
            </a:r>
          </a:p>
          <a:p>
            <a:r>
              <a:rPr lang="en-GB" dirty="0" smtClean="0"/>
              <a:t>  - Problem amplified</a:t>
            </a:r>
          </a:p>
          <a:p>
            <a:r>
              <a:rPr lang="en-GB" dirty="0" smtClean="0"/>
              <a:t>  - Traditional debugging text based</a:t>
            </a:r>
          </a:p>
          <a:p>
            <a:r>
              <a:rPr lang="en-GB" dirty="0" smtClean="0"/>
              <a:t>  - New tools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415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AR </a:t>
            </a:r>
            <a:r>
              <a:rPr lang="en-GB" dirty="0" err="1" smtClean="0"/>
              <a:t>techologies</a:t>
            </a:r>
            <a:r>
              <a:rPr lang="en-GB" dirty="0" smtClean="0"/>
              <a:t> emerging</a:t>
            </a:r>
          </a:p>
          <a:p>
            <a:r>
              <a:rPr lang="en-GB" dirty="0" smtClean="0"/>
              <a:t>  - </a:t>
            </a:r>
            <a:r>
              <a:rPr lang="en-GB" dirty="0" err="1" smtClean="0"/>
              <a:t>Augmeneted</a:t>
            </a:r>
            <a:r>
              <a:rPr lang="en-GB" dirty="0" smtClean="0"/>
              <a:t> space combines</a:t>
            </a:r>
          </a:p>
          <a:p>
            <a:r>
              <a:rPr lang="en-GB" dirty="0" smtClean="0"/>
              <a:t>  - Humans understand 3D</a:t>
            </a:r>
          </a:p>
          <a:p>
            <a:r>
              <a:rPr lang="en-GB" dirty="0" smtClean="0"/>
              <a:t>  - Robots </a:t>
            </a:r>
            <a:r>
              <a:rPr lang="en-GB" dirty="0" err="1" smtClean="0"/>
              <a:t>undersand</a:t>
            </a:r>
            <a:r>
              <a:rPr lang="en-GB" dirty="0" smtClean="0"/>
              <a:t> digital augments</a:t>
            </a:r>
          </a:p>
          <a:p>
            <a:r>
              <a:rPr lang="en-GB" dirty="0" smtClean="0"/>
              <a:t>  - Allowing to share broaden </a:t>
            </a:r>
            <a:r>
              <a:rPr lang="en-GB" dirty="0" err="1" smtClean="0"/>
              <a:t>comms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55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Considering three topics; aims</a:t>
            </a:r>
          </a:p>
          <a:p>
            <a:r>
              <a:rPr lang="en-GB" dirty="0" smtClean="0"/>
              <a:t>  - Live video feed</a:t>
            </a:r>
          </a:p>
          <a:p>
            <a:r>
              <a:rPr lang="en-GB" dirty="0" smtClean="0"/>
              <a:t>  - Wireless data</a:t>
            </a:r>
          </a:p>
          <a:p>
            <a:r>
              <a:rPr lang="en-GB" dirty="0" smtClean="0"/>
              <a:t>  - Combine in AR fashion</a:t>
            </a:r>
          </a:p>
          <a:p>
            <a:r>
              <a:rPr lang="en-GB" dirty="0" smtClean="0"/>
              <a:t>  - Improve human debugging of SR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68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Hardware elements</a:t>
            </a:r>
          </a:p>
          <a:p>
            <a:r>
              <a:rPr lang="en-GB" dirty="0" smtClean="0"/>
              <a:t>  - Practical work YRL</a:t>
            </a:r>
          </a:p>
          <a:p>
            <a:r>
              <a:rPr lang="en-GB" dirty="0" smtClean="0"/>
              <a:t>  - Target robot </a:t>
            </a:r>
            <a:r>
              <a:rPr lang="en-GB" dirty="0" err="1" smtClean="0"/>
              <a:t>EPuck</a:t>
            </a:r>
            <a:endParaRPr lang="en-GB" dirty="0" smtClean="0"/>
          </a:p>
          <a:p>
            <a:r>
              <a:rPr lang="en-GB" dirty="0" smtClean="0"/>
              <a:t>  - Widely used small educational</a:t>
            </a:r>
          </a:p>
          <a:p>
            <a:r>
              <a:rPr lang="en-GB" dirty="0" smtClean="0"/>
              <a:t>  - Linux extension board</a:t>
            </a:r>
          </a:p>
          <a:p>
            <a:r>
              <a:rPr lang="en-GB" dirty="0" smtClean="0"/>
              <a:t>  - Linux high level control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873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Infrastructure arena + camera</a:t>
            </a:r>
          </a:p>
          <a:p>
            <a:r>
              <a:rPr lang="en-GB" dirty="0" smtClean="0"/>
              <a:t>  - Project incorporates this existing hardware</a:t>
            </a:r>
          </a:p>
          <a:p>
            <a:r>
              <a:rPr lang="en-GB" dirty="0" smtClean="0"/>
              <a:t>  - Uses </a:t>
            </a:r>
            <a:r>
              <a:rPr lang="en-GB" dirty="0" err="1" smtClean="0"/>
              <a:t>ARuCo</a:t>
            </a:r>
            <a:r>
              <a:rPr lang="en-GB" dirty="0" smtClean="0"/>
              <a:t> to track + do overlays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837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Marker examples</a:t>
            </a:r>
          </a:p>
          <a:p>
            <a:r>
              <a:rPr lang="en-GB" dirty="0" smtClean="0"/>
              <a:t>  - Mounting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576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Diagram shows general system architecture</a:t>
            </a:r>
          </a:p>
          <a:p>
            <a:r>
              <a:rPr lang="en-GB" dirty="0" smtClean="0"/>
              <a:t>  - Robots (green) communicate </a:t>
            </a:r>
            <a:r>
              <a:rPr lang="en-GB" dirty="0" err="1" smtClean="0"/>
              <a:t>WiFi</a:t>
            </a:r>
            <a:endParaRPr lang="en-GB" dirty="0" smtClean="0"/>
          </a:p>
          <a:p>
            <a:r>
              <a:rPr lang="en-GB" dirty="0" smtClean="0"/>
              <a:t>  - Camera sends video</a:t>
            </a:r>
          </a:p>
          <a:p>
            <a:r>
              <a:rPr lang="en-GB" dirty="0" smtClean="0"/>
              <a:t>  - Application (blue) back end combines</a:t>
            </a:r>
          </a:p>
          <a:p>
            <a:r>
              <a:rPr lang="en-GB" dirty="0" smtClean="0"/>
              <a:t>  - Presents to user in GUI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801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89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398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0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32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38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74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64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6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06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72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61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243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 augmented reality debugging system for robot swarms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5441537" cy="590321"/>
          </a:xfrm>
        </p:spPr>
        <p:txBody>
          <a:bodyPr>
            <a:normAutofit/>
          </a:bodyPr>
          <a:lstStyle/>
          <a:p>
            <a:r>
              <a:rPr lang="en-GB" dirty="0"/>
              <a:t>Alistair Jewers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022731" y="2495445"/>
            <a:ext cx="5441537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Supervisor – Alan Millard</a:t>
            </a:r>
          </a:p>
        </p:txBody>
      </p:sp>
    </p:spTree>
    <p:extLst>
      <p:ext uri="{BB962C8B-B14F-4D97-AF65-F5344CB8AC3E}">
        <p14:creationId xmlns:p14="http://schemas.microsoft.com/office/powerpoint/2010/main" val="86506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software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475224" cy="3678303"/>
          </a:xfrm>
        </p:spPr>
        <p:txBody>
          <a:bodyPr anchor="t"/>
          <a:lstStyle/>
          <a:p>
            <a:r>
              <a:rPr lang="en-GB" b="1" dirty="0"/>
              <a:t>M</a:t>
            </a:r>
            <a:r>
              <a:rPr lang="en-GB" dirty="0"/>
              <a:t>odel </a:t>
            </a:r>
            <a:r>
              <a:rPr lang="en-GB" b="1" dirty="0"/>
              <a:t>V</a:t>
            </a:r>
            <a:r>
              <a:rPr lang="en-GB" dirty="0"/>
              <a:t>iew </a:t>
            </a:r>
            <a:r>
              <a:rPr lang="en-GB" b="1" dirty="0"/>
              <a:t>C</a:t>
            </a:r>
            <a:r>
              <a:rPr lang="en-GB" dirty="0"/>
              <a:t>ontroller architecture</a:t>
            </a:r>
          </a:p>
          <a:p>
            <a:r>
              <a:rPr lang="en-GB" dirty="0"/>
              <a:t>Model stores data about the </a:t>
            </a:r>
            <a:r>
              <a:rPr lang="en-GB" dirty="0" smtClean="0"/>
              <a:t>robots &amp; application</a:t>
            </a:r>
            <a:endParaRPr lang="en-GB" dirty="0"/>
          </a:p>
          <a:p>
            <a:r>
              <a:rPr lang="en-GB" dirty="0"/>
              <a:t>View displays the data through the UI and augmented video</a:t>
            </a:r>
          </a:p>
          <a:p>
            <a:r>
              <a:rPr lang="en-GB" dirty="0"/>
              <a:t>Controller handles receiving data, updating the model, reading the camera</a:t>
            </a:r>
          </a:p>
          <a:p>
            <a:r>
              <a:rPr lang="en-GB" dirty="0"/>
              <a:t>Application is threaded to improve performance</a:t>
            </a:r>
          </a:p>
          <a:p>
            <a:r>
              <a:rPr lang="en-GB" dirty="0"/>
              <a:t>Modular design to improve future extensibility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906" y="2180496"/>
            <a:ext cx="5291199" cy="353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2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UI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543204" cy="3678303"/>
          </a:xfrm>
        </p:spPr>
        <p:txBody>
          <a:bodyPr anchor="t"/>
          <a:lstStyle/>
          <a:p>
            <a:r>
              <a:rPr lang="en-GB" dirty="0"/>
              <a:t>3 main panels, </a:t>
            </a:r>
            <a:r>
              <a:rPr lang="en-GB" dirty="0" err="1"/>
              <a:t>Visualiser</a:t>
            </a:r>
            <a:r>
              <a:rPr lang="en-GB" dirty="0"/>
              <a:t>, Robot List and Detail</a:t>
            </a:r>
          </a:p>
          <a:p>
            <a:r>
              <a:rPr lang="en-GB" dirty="0"/>
              <a:t>UI created using the popular </a:t>
            </a:r>
            <a:r>
              <a:rPr lang="en-GB" dirty="0" err="1"/>
              <a:t>Qt</a:t>
            </a:r>
            <a:r>
              <a:rPr lang="en-GB" dirty="0"/>
              <a:t> GUI framework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96" y="2180496"/>
            <a:ext cx="5486411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UI design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95" y="1868356"/>
            <a:ext cx="5486411" cy="41148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615" y="2077111"/>
            <a:ext cx="4765738" cy="36972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5991190" y="3833441"/>
            <a:ext cx="430823" cy="1846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938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sz="1400" dirty="0"/>
              <a:t>Implemented in C++</a:t>
            </a:r>
          </a:p>
          <a:p>
            <a:r>
              <a:rPr lang="en-GB" sz="1400" dirty="0"/>
              <a:t>All core aspects of the application have been implemented</a:t>
            </a:r>
          </a:p>
          <a:p>
            <a:r>
              <a:rPr lang="en-GB" sz="1400" dirty="0"/>
              <a:t>Robot tracking and video feed augmentation</a:t>
            </a:r>
          </a:p>
          <a:p>
            <a:r>
              <a:rPr lang="en-GB" sz="1400" dirty="0"/>
              <a:t>Image processing managed using OpenCV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8077" r="32130" b="44359"/>
          <a:stretch/>
        </p:blipFill>
        <p:spPr>
          <a:xfrm>
            <a:off x="733592" y="3568415"/>
            <a:ext cx="4615795" cy="2602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8205" r="32130" b="44872"/>
          <a:stretch/>
        </p:blipFill>
        <p:spPr>
          <a:xfrm>
            <a:off x="6598181" y="3578474"/>
            <a:ext cx="4674938" cy="2592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592" y="6170939"/>
            <a:ext cx="461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Tracking the position and orientation of three robots.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8181" y="6170939"/>
            <a:ext cx="467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Displaying the tracked path history of a moving robot.</a:t>
            </a:r>
          </a:p>
        </p:txBody>
      </p:sp>
    </p:spTree>
    <p:extLst>
      <p:ext uri="{BB962C8B-B14F-4D97-AF65-F5344CB8AC3E}">
        <p14:creationId xmlns:p14="http://schemas.microsoft.com/office/powerpoint/2010/main" val="261353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454360"/>
          </a:xfrm>
        </p:spPr>
        <p:txBody>
          <a:bodyPr anchor="t"/>
          <a:lstStyle/>
          <a:p>
            <a:r>
              <a:rPr lang="en-GB" dirty="0"/>
              <a:t>Several data types implemented in both data model and UI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634856"/>
            <a:ext cx="5186562" cy="40237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12877" y="4046581"/>
            <a:ext cx="475663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the IR data for robot 0 is being examined. This includes a graphical representation in the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visualiser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details of the raw data in the details panel.</a:t>
            </a:r>
          </a:p>
        </p:txBody>
      </p:sp>
    </p:spTree>
    <p:extLst>
      <p:ext uri="{BB962C8B-B14F-4D97-AF65-F5344CB8AC3E}">
        <p14:creationId xmlns:p14="http://schemas.microsoft.com/office/powerpoint/2010/main" val="202826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454360"/>
          </a:xfrm>
        </p:spPr>
        <p:txBody>
          <a:bodyPr anchor="t"/>
          <a:lstStyle/>
          <a:p>
            <a:r>
              <a:rPr lang="en-GB" dirty="0"/>
              <a:t>Several data types implemented in both data model and UI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1"/>
          <a:stretch/>
        </p:blipFill>
        <p:spPr>
          <a:xfrm>
            <a:off x="581192" y="2634857"/>
            <a:ext cx="5186562" cy="16646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10961" y="3005493"/>
            <a:ext cx="475663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the states and state transition history of one of the robots is examined in the details panel.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1"/>
          <a:stretch/>
        </p:blipFill>
        <p:spPr>
          <a:xfrm>
            <a:off x="581192" y="4753818"/>
            <a:ext cx="5186562" cy="16646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10961" y="4985957"/>
            <a:ext cx="475663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tab shows the custom data reported by one of the robots. The application supports an unlimited number of custom key-value pairs, defined on the robot side.</a:t>
            </a:r>
          </a:p>
        </p:txBody>
      </p:sp>
    </p:spTree>
    <p:extLst>
      <p:ext uri="{BB962C8B-B14F-4D97-AF65-F5344CB8AC3E}">
        <p14:creationId xmlns:p14="http://schemas.microsoft.com/office/powerpoint/2010/main" val="33064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Robot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Networking code</a:t>
            </a:r>
          </a:p>
          <a:p>
            <a:r>
              <a:rPr lang="en-GB" dirty="0"/>
              <a:t>Accessed through single-class API</a:t>
            </a:r>
          </a:p>
          <a:p>
            <a:r>
              <a:rPr lang="en-GB" dirty="0"/>
              <a:t>Implemented in C++</a:t>
            </a:r>
          </a:p>
          <a:p>
            <a:r>
              <a:rPr lang="en-GB" dirty="0"/>
              <a:t>Portable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524" y="2180496"/>
            <a:ext cx="3657412" cy="3732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19305" r="26459" b="19583"/>
          <a:stretch/>
        </p:blipFill>
        <p:spPr>
          <a:xfrm>
            <a:off x="5506291" y="4290955"/>
            <a:ext cx="2183779" cy="217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7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Remaining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Additional data types</a:t>
            </a:r>
          </a:p>
          <a:p>
            <a:pPr lvl="1"/>
            <a:r>
              <a:rPr lang="en-GB" dirty="0"/>
              <a:t>Accelerometer / gyroscope</a:t>
            </a:r>
          </a:p>
          <a:p>
            <a:pPr lvl="1"/>
            <a:r>
              <a:rPr lang="en-GB" dirty="0"/>
              <a:t>Battery level</a:t>
            </a:r>
          </a:p>
          <a:p>
            <a:r>
              <a:rPr lang="en-GB" dirty="0"/>
              <a:t>Further develop graphical overlays</a:t>
            </a:r>
          </a:p>
          <a:p>
            <a:r>
              <a:rPr lang="en-GB" dirty="0"/>
              <a:t>Greater user configuration of overlays and data</a:t>
            </a:r>
          </a:p>
          <a:p>
            <a:r>
              <a:rPr lang="en-GB" dirty="0"/>
              <a:t>Data logging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47886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Testing and Evaluation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Formal testing work yet to be completed</a:t>
            </a:r>
          </a:p>
          <a:p>
            <a:pPr lvl="1"/>
            <a:r>
              <a:rPr lang="en-GB" dirty="0"/>
              <a:t>Manual user interface testing</a:t>
            </a:r>
          </a:p>
          <a:p>
            <a:pPr lvl="1"/>
            <a:r>
              <a:rPr lang="en-GB" dirty="0"/>
              <a:t>Unit testing of data model</a:t>
            </a:r>
          </a:p>
          <a:p>
            <a:pPr lvl="1"/>
            <a:r>
              <a:rPr lang="en-GB" dirty="0"/>
              <a:t>Verification testing of the system as a whole</a:t>
            </a:r>
          </a:p>
          <a:p>
            <a:r>
              <a:rPr lang="en-GB" dirty="0"/>
              <a:t>Evaluation through observed user trials</a:t>
            </a:r>
          </a:p>
          <a:p>
            <a:pPr lvl="1"/>
            <a:r>
              <a:rPr lang="en-GB" dirty="0"/>
              <a:t>Users will be asked to monitor a swarm and attempt to solve a deliberate bug</a:t>
            </a:r>
          </a:p>
          <a:p>
            <a:pPr lvl="1"/>
            <a:r>
              <a:rPr lang="en-GB" dirty="0"/>
              <a:t>Followed by a questionnaire about the system’s usability and design</a:t>
            </a:r>
          </a:p>
          <a:p>
            <a:pPr lvl="1"/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31179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Potential future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1"/>
            <a:r>
              <a:rPr lang="en-GB" dirty="0"/>
              <a:t>This system could be developed into a full swarm robotics research platform</a:t>
            </a:r>
          </a:p>
          <a:p>
            <a:pPr lvl="2"/>
            <a:r>
              <a:rPr lang="en-GB" dirty="0"/>
              <a:t>Record and export data from swarm robotics experiments</a:t>
            </a:r>
          </a:p>
          <a:p>
            <a:pPr lvl="2"/>
            <a:r>
              <a:rPr lang="en-GB" dirty="0"/>
              <a:t>Perform data processing and macro-level analysis in real time</a:t>
            </a:r>
          </a:p>
          <a:p>
            <a:pPr lvl="2"/>
            <a:r>
              <a:rPr lang="en-GB" dirty="0"/>
              <a:t>Export video of experiment runs</a:t>
            </a:r>
          </a:p>
          <a:p>
            <a:pPr lvl="2"/>
            <a:r>
              <a:rPr lang="en-GB" dirty="0"/>
              <a:t>Allow for bi-directional communication with the robots to send instructions</a:t>
            </a:r>
          </a:p>
          <a:p>
            <a:pPr lvl="1"/>
            <a:r>
              <a:rPr lang="en-GB" dirty="0"/>
              <a:t>Extend to more robot platforms</a:t>
            </a:r>
          </a:p>
          <a:p>
            <a:pPr lvl="2"/>
            <a:r>
              <a:rPr lang="en-GB" dirty="0"/>
              <a:t>The robot side code should be relatively easy to port to other robots</a:t>
            </a:r>
          </a:p>
          <a:p>
            <a:pPr lvl="2"/>
            <a:r>
              <a:rPr lang="en-GB" dirty="0"/>
              <a:t>Implement support for Bluetooth as well as </a:t>
            </a:r>
            <a:r>
              <a:rPr lang="en-GB" dirty="0" err="1"/>
              <a:t>WiFi</a:t>
            </a:r>
            <a:r>
              <a:rPr lang="en-GB" dirty="0"/>
              <a:t> for data transfer</a:t>
            </a:r>
          </a:p>
          <a:p>
            <a:pPr lvl="1"/>
            <a:r>
              <a:rPr lang="en-GB" dirty="0"/>
              <a:t>Ported to a more comprehensive AR platform</a:t>
            </a:r>
          </a:p>
          <a:p>
            <a:pPr lvl="2"/>
            <a:r>
              <a:rPr lang="en-GB" dirty="0"/>
              <a:t>Microsoft </a:t>
            </a:r>
            <a:r>
              <a:rPr lang="en-GB" dirty="0" err="1"/>
              <a:t>Holo</a:t>
            </a:r>
            <a:r>
              <a:rPr lang="en-GB" dirty="0"/>
              <a:t>-lens integration would allow for more immersive human-robot interaction</a:t>
            </a:r>
          </a:p>
          <a:p>
            <a:pPr marL="630000" lvl="2" indent="0">
              <a:buNone/>
            </a:pP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8172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Swarm Robotics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5509215" cy="3678303"/>
          </a:xfrm>
        </p:spPr>
        <p:txBody>
          <a:bodyPr anchor="t">
            <a:normAutofit lnSpcReduction="10000"/>
          </a:bodyPr>
          <a:lstStyle/>
          <a:p>
            <a:r>
              <a:rPr lang="en-GB" dirty="0"/>
              <a:t>Relatively new area of research</a:t>
            </a:r>
          </a:p>
          <a:p>
            <a:r>
              <a:rPr lang="en-GB" dirty="0"/>
              <a:t>Specific kind of multi-robot system</a:t>
            </a:r>
          </a:p>
          <a:p>
            <a:r>
              <a:rPr lang="en-GB" dirty="0"/>
              <a:t>Large number of relatively simple robots working together</a:t>
            </a:r>
          </a:p>
          <a:p>
            <a:r>
              <a:rPr lang="en-GB" dirty="0"/>
              <a:t>Decentralised control - local information only</a:t>
            </a:r>
          </a:p>
          <a:p>
            <a:r>
              <a:rPr lang="en-GB" dirty="0"/>
              <a:t>Originated from swarm intelligence and the study of social insects</a:t>
            </a:r>
          </a:p>
          <a:p>
            <a:r>
              <a:rPr lang="en-GB" dirty="0"/>
              <a:t>Unique challenges in development and debugging</a:t>
            </a:r>
          </a:p>
          <a:p>
            <a:pPr lvl="1"/>
            <a:r>
              <a:rPr lang="en-GB" dirty="0"/>
              <a:t>Large numbers of robots</a:t>
            </a:r>
          </a:p>
          <a:p>
            <a:pPr lvl="1"/>
            <a:r>
              <a:rPr lang="en-GB" dirty="0"/>
              <a:t>No central information point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81" y="2621045"/>
            <a:ext cx="4972807" cy="2797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98181" y="5418249"/>
            <a:ext cx="481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Ducatelle</a:t>
            </a:r>
            <a:r>
              <a:rPr lang="en-GB" sz="800" dirty="0"/>
              <a:t> F., Di Caro G. A., </a:t>
            </a:r>
            <a:r>
              <a:rPr lang="en-GB" sz="800" dirty="0" err="1"/>
              <a:t>Pinciroli</a:t>
            </a:r>
            <a:r>
              <a:rPr lang="en-GB" sz="800" dirty="0"/>
              <a:t> C., </a:t>
            </a:r>
            <a:r>
              <a:rPr lang="en-GB" sz="800" dirty="0" err="1"/>
              <a:t>Mondada</a:t>
            </a:r>
            <a:r>
              <a:rPr lang="en-GB" sz="800" dirty="0"/>
              <a:t> F. and Gambardella L. M., Communication assisted navigation in robotic swarms: self-organization and cooperation. </a:t>
            </a:r>
            <a:r>
              <a:rPr lang="en-GB" sz="800" i="1" dirty="0"/>
              <a:t>Proceedings of the IEEE/RSJ International Conference on Intelligent Robots and Systems (IROS),</a:t>
            </a:r>
            <a:r>
              <a:rPr lang="en-GB" sz="800" dirty="0"/>
              <a:t> San Francisco, USA, September 25-30, 2011</a:t>
            </a:r>
          </a:p>
        </p:txBody>
      </p:sp>
    </p:spTree>
    <p:extLst>
      <p:ext uri="{BB962C8B-B14F-4D97-AF65-F5344CB8AC3E}">
        <p14:creationId xmlns:p14="http://schemas.microsoft.com/office/powerpoint/2010/main" val="428764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1"/>
            <a:r>
              <a:rPr lang="en-GB" dirty="0"/>
              <a:t>Developed in order to tackle issues with debugging swarm robotics systems in real time.</a:t>
            </a:r>
          </a:p>
          <a:p>
            <a:pPr lvl="1"/>
            <a:r>
              <a:rPr lang="en-GB" dirty="0"/>
              <a:t>Designed with a focus on modularity, extensibility, with an MVC architecture in mind.</a:t>
            </a:r>
          </a:p>
          <a:p>
            <a:pPr lvl="1"/>
            <a:r>
              <a:rPr lang="en-GB" dirty="0"/>
              <a:t>Implementation stage is almost complete, with testing and evaluation to begin soon.</a:t>
            </a:r>
          </a:p>
          <a:p>
            <a:pPr lvl="1"/>
            <a:r>
              <a:rPr lang="en-GB" dirty="0"/>
              <a:t>Potential to be developed into a full Swarm Robotics research platform in the future.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2650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Listening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 anchor="t">
            <a:normAutofit/>
          </a:bodyPr>
          <a:lstStyle/>
          <a:p>
            <a:r>
              <a:rPr lang="en-GB" dirty="0">
                <a:latin typeface="+mj-lt"/>
              </a:rPr>
              <a:t>Feel free to ask any questions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7838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Robotics debugging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Robotic systems differ from traditional software</a:t>
            </a:r>
          </a:p>
          <a:p>
            <a:pPr lvl="1"/>
            <a:r>
              <a:rPr lang="en-GB" dirty="0"/>
              <a:t>Real world environment</a:t>
            </a:r>
          </a:p>
          <a:p>
            <a:pPr lvl="1"/>
            <a:r>
              <a:rPr lang="en-GB" dirty="0"/>
              <a:t>Greater numbers of inputs</a:t>
            </a:r>
          </a:p>
          <a:p>
            <a:pPr lvl="1"/>
            <a:r>
              <a:rPr lang="en-GB" dirty="0"/>
              <a:t>Wider ranges of possible input values</a:t>
            </a:r>
          </a:p>
          <a:p>
            <a:r>
              <a:rPr lang="en-GB" dirty="0"/>
              <a:t>More difficult to isolate issues, reproduce faults, and fix bugs</a:t>
            </a:r>
          </a:p>
          <a:p>
            <a:r>
              <a:rPr lang="en-GB" dirty="0"/>
              <a:t>Problem amplified when working with multi-robot systems such as swarms</a:t>
            </a:r>
          </a:p>
          <a:p>
            <a:r>
              <a:rPr lang="en-GB" dirty="0"/>
              <a:t>Traditional text-based debugging tools not always sufficient</a:t>
            </a:r>
          </a:p>
          <a:p>
            <a:r>
              <a:rPr lang="en-GB" dirty="0"/>
              <a:t>New tools needed to retrieve and display system information in real time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365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Augmented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660216" cy="3678303"/>
          </a:xfrm>
        </p:spPr>
        <p:txBody>
          <a:bodyPr anchor="t"/>
          <a:lstStyle/>
          <a:p>
            <a:r>
              <a:rPr lang="en-GB" dirty="0"/>
              <a:t>AR presents new opportunities for robotics debugging</a:t>
            </a:r>
          </a:p>
          <a:p>
            <a:r>
              <a:rPr lang="en-GB" dirty="0"/>
              <a:t>An augmented combines a real space and a digital one</a:t>
            </a:r>
          </a:p>
          <a:p>
            <a:r>
              <a:rPr lang="en-GB" dirty="0"/>
              <a:t>Can be inherently understood by both humans and robots</a:t>
            </a:r>
          </a:p>
          <a:p>
            <a:r>
              <a:rPr lang="en-GB" dirty="0"/>
              <a:t>Broadens the human-robot communication channel</a:t>
            </a:r>
          </a:p>
          <a:p>
            <a:r>
              <a:rPr lang="en-GB" dirty="0"/>
              <a:t>Humans can parse physical spaces much faster than text or numbers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372" y="2494511"/>
            <a:ext cx="4880435" cy="3050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2" b="73050" l="29610" r="696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83" t="8813" r="30428" b="27005"/>
          <a:stretch/>
        </p:blipFill>
        <p:spPr>
          <a:xfrm>
            <a:off x="10359284" y="4203609"/>
            <a:ext cx="1251523" cy="19937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6404" y="5640216"/>
            <a:ext cx="3552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Microsoft HoloLens. © Microsoft corporation. https://www.microsoft.com/microsoft-hololens/en-us/hardware</a:t>
            </a:r>
          </a:p>
        </p:txBody>
      </p:sp>
    </p:spTree>
    <p:extLst>
      <p:ext uri="{BB962C8B-B14F-4D97-AF65-F5344CB8AC3E}">
        <p14:creationId xmlns:p14="http://schemas.microsoft.com/office/powerpoint/2010/main" val="84557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Isosceles Triangle 43"/>
          <p:cNvSpPr/>
          <p:nvPr/>
        </p:nvSpPr>
        <p:spPr>
          <a:xfrm rot="16943526">
            <a:off x="8823725" y="4892504"/>
            <a:ext cx="600000" cy="1138373"/>
          </a:xfrm>
          <a:prstGeom prst="triangle">
            <a:avLst>
              <a:gd name="adj" fmla="val 27281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Project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Aims to create a software tool for monitoring and debugging robot swarms</a:t>
            </a:r>
          </a:p>
          <a:p>
            <a:r>
              <a:rPr lang="en-GB" dirty="0"/>
              <a:t>Will incorporate a live video feed of the robots</a:t>
            </a:r>
          </a:p>
          <a:p>
            <a:r>
              <a:rPr lang="en-GB" dirty="0"/>
              <a:t>Connect to the robots wirelessly and retrieve internal data</a:t>
            </a:r>
          </a:p>
          <a:p>
            <a:r>
              <a:rPr lang="en-GB" dirty="0"/>
              <a:t>Augment the video feed with graphical representations of the retrieved data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3592" y="3928900"/>
            <a:ext cx="3750485" cy="2268415"/>
            <a:chOff x="733592" y="4422531"/>
            <a:chExt cx="3750485" cy="2268415"/>
          </a:xfrm>
        </p:grpSpPr>
        <p:sp>
          <p:nvSpPr>
            <p:cNvPr id="7" name="Trapezoid 6"/>
            <p:cNvSpPr/>
            <p:nvPr/>
          </p:nvSpPr>
          <p:spPr>
            <a:xfrm>
              <a:off x="733592" y="5574322"/>
              <a:ext cx="3750485" cy="1116624"/>
            </a:xfrm>
            <a:prstGeom prst="trapezoid">
              <a:avLst>
                <a:gd name="adj" fmla="val 6436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33592" y="4422531"/>
              <a:ext cx="3750485" cy="22684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Can 5"/>
            <p:cNvSpPr/>
            <p:nvPr/>
          </p:nvSpPr>
          <p:spPr>
            <a:xfrm>
              <a:off x="1749670" y="5753291"/>
              <a:ext cx="219807" cy="2286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Can 7"/>
            <p:cNvSpPr/>
            <p:nvPr/>
          </p:nvSpPr>
          <p:spPr>
            <a:xfrm>
              <a:off x="1962600" y="6178444"/>
              <a:ext cx="219807" cy="263482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Can 8"/>
            <p:cNvSpPr/>
            <p:nvPr/>
          </p:nvSpPr>
          <p:spPr>
            <a:xfrm>
              <a:off x="3264878" y="5847459"/>
              <a:ext cx="219807" cy="2286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92910" y="4334608"/>
            <a:ext cx="1211934" cy="1807261"/>
            <a:chOff x="5380830" y="4334608"/>
            <a:chExt cx="1211934" cy="1807261"/>
          </a:xfrm>
        </p:grpSpPr>
        <p:sp>
          <p:nvSpPr>
            <p:cNvPr id="11" name="Can 10"/>
            <p:cNvSpPr/>
            <p:nvPr/>
          </p:nvSpPr>
          <p:spPr>
            <a:xfrm>
              <a:off x="5599233" y="4916473"/>
              <a:ext cx="993531" cy="1031822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/>
            <p:cNvSpPr/>
            <p:nvPr/>
          </p:nvSpPr>
          <p:spPr>
            <a:xfrm>
              <a:off x="5779478" y="5501891"/>
              <a:ext cx="624253" cy="639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Cube 12"/>
            <p:cNvSpPr/>
            <p:nvPr/>
          </p:nvSpPr>
          <p:spPr>
            <a:xfrm>
              <a:off x="5779478" y="4791808"/>
              <a:ext cx="111368" cy="271299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c 13"/>
            <p:cNvSpPr/>
            <p:nvPr/>
          </p:nvSpPr>
          <p:spPr>
            <a:xfrm>
              <a:off x="5593373" y="4553153"/>
              <a:ext cx="483577" cy="527538"/>
            </a:xfrm>
            <a:prstGeom prst="arc">
              <a:avLst>
                <a:gd name="adj1" fmla="val 12129630"/>
                <a:gd name="adj2" fmla="val 20304143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c 14"/>
            <p:cNvSpPr/>
            <p:nvPr/>
          </p:nvSpPr>
          <p:spPr>
            <a:xfrm>
              <a:off x="5470280" y="4440115"/>
              <a:ext cx="729762" cy="648107"/>
            </a:xfrm>
            <a:prstGeom prst="arc">
              <a:avLst>
                <a:gd name="adj1" fmla="val 11783963"/>
                <a:gd name="adj2" fmla="val 20704117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Arc 15"/>
            <p:cNvSpPr/>
            <p:nvPr/>
          </p:nvSpPr>
          <p:spPr>
            <a:xfrm>
              <a:off x="5380830" y="4334608"/>
              <a:ext cx="902800" cy="818713"/>
            </a:xfrm>
            <a:prstGeom prst="arc">
              <a:avLst>
                <a:gd name="adj1" fmla="val 11893881"/>
                <a:gd name="adj2" fmla="val 20300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Plus 17"/>
          <p:cNvSpPr/>
          <p:nvPr/>
        </p:nvSpPr>
        <p:spPr>
          <a:xfrm>
            <a:off x="4739054" y="5080691"/>
            <a:ext cx="465992" cy="465992"/>
          </a:xfrm>
          <a:prstGeom prst="mathPlus">
            <a:avLst>
              <a:gd name="adj1" fmla="val 1219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Arrow 18"/>
          <p:cNvSpPr/>
          <p:nvPr/>
        </p:nvSpPr>
        <p:spPr>
          <a:xfrm>
            <a:off x="6874401" y="5203784"/>
            <a:ext cx="325315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/>
          <p:cNvGrpSpPr/>
          <p:nvPr/>
        </p:nvGrpSpPr>
        <p:grpSpPr>
          <a:xfrm>
            <a:off x="7452500" y="3928899"/>
            <a:ext cx="3750485" cy="2270610"/>
            <a:chOff x="733592" y="4422531"/>
            <a:chExt cx="3750485" cy="2270609"/>
          </a:xfrm>
        </p:grpSpPr>
        <p:sp>
          <p:nvSpPr>
            <p:cNvPr id="21" name="Trapezoid 20"/>
            <p:cNvSpPr/>
            <p:nvPr/>
          </p:nvSpPr>
          <p:spPr>
            <a:xfrm>
              <a:off x="733592" y="5576516"/>
              <a:ext cx="3750485" cy="1116624"/>
            </a:xfrm>
            <a:prstGeom prst="trapezoid">
              <a:avLst>
                <a:gd name="adj" fmla="val 6436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33592" y="4422531"/>
              <a:ext cx="3750485" cy="22684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Can 22"/>
            <p:cNvSpPr/>
            <p:nvPr/>
          </p:nvSpPr>
          <p:spPr>
            <a:xfrm>
              <a:off x="1749670" y="5755485"/>
              <a:ext cx="219807" cy="228600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Can 23"/>
            <p:cNvSpPr/>
            <p:nvPr/>
          </p:nvSpPr>
          <p:spPr>
            <a:xfrm>
              <a:off x="1962600" y="6180639"/>
              <a:ext cx="219807" cy="263482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Can 24"/>
            <p:cNvSpPr/>
            <p:nvPr/>
          </p:nvSpPr>
          <p:spPr>
            <a:xfrm>
              <a:off x="3264878" y="5849653"/>
              <a:ext cx="219807" cy="2286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348293" y="5145168"/>
            <a:ext cx="466725" cy="437185"/>
            <a:chOff x="9121775" y="2884626"/>
            <a:chExt cx="466725" cy="43718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9121775" y="3112477"/>
              <a:ext cx="127733" cy="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445869" y="3115408"/>
              <a:ext cx="142631" cy="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351677" y="3207441"/>
              <a:ext cx="0" cy="11437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9351677" y="2884626"/>
              <a:ext cx="0" cy="12376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259269" y="4629427"/>
            <a:ext cx="1111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ROBOT1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59269" y="4854089"/>
            <a:ext cx="1111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STATE: IDLE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33592" y="6197315"/>
            <a:ext cx="3750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Raw video of robots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04291" y="6197315"/>
            <a:ext cx="1998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Robots transmit data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52500" y="6204970"/>
            <a:ext cx="3750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Video augmented with data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35680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Hardware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BACKGROUND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19305" r="26459" b="19583"/>
          <a:stretch/>
        </p:blipFill>
        <p:spPr>
          <a:xfrm>
            <a:off x="733592" y="2162174"/>
            <a:ext cx="4210050" cy="4191001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498472" y="2162174"/>
            <a:ext cx="5871829" cy="3678303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Practical work carried out at the York Robotics Laboratory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Initial target robot platform is the ‘e-puck’ robot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Robotics education and research 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Widely used in multi-robot and swarm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Configured with a Linux extension board and </a:t>
            </a:r>
            <a:r>
              <a:rPr lang="en-GB" dirty="0" err="1"/>
              <a:t>WiFi</a:t>
            </a:r>
            <a:r>
              <a:rPr lang="en-GB" dirty="0"/>
              <a:t> adapter</a:t>
            </a:r>
          </a:p>
        </p:txBody>
      </p:sp>
    </p:spTree>
    <p:extLst>
      <p:ext uri="{BB962C8B-B14F-4D97-AF65-F5344CB8AC3E}">
        <p14:creationId xmlns:p14="http://schemas.microsoft.com/office/powerpoint/2010/main" val="224552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Hardware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BACKGROUND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07" y="1971675"/>
            <a:ext cx="3314700" cy="4419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505201" y="2295525"/>
            <a:ext cx="1719262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00662" y="2157025"/>
            <a:ext cx="415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Machine vision camera used for tracking.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572124" y="2885140"/>
            <a:ext cx="5886451" cy="1582085"/>
          </a:xfrm>
        </p:spPr>
        <p:txBody>
          <a:bodyPr anchor="t">
            <a:normAutofit/>
          </a:bodyPr>
          <a:lstStyle/>
          <a:p>
            <a:r>
              <a:rPr lang="en-GB" dirty="0"/>
              <a:t>Machine vision camera</a:t>
            </a:r>
          </a:p>
          <a:p>
            <a:pPr lvl="1"/>
            <a:r>
              <a:rPr lang="en-GB" dirty="0"/>
              <a:t>Positioned directly above robot arena</a:t>
            </a:r>
          </a:p>
          <a:p>
            <a:r>
              <a:rPr lang="en-GB" dirty="0"/>
              <a:t>Tracks the robots using the </a:t>
            </a:r>
            <a:r>
              <a:rPr lang="en-GB" dirty="0" err="1"/>
              <a:t>ARuCo</a:t>
            </a:r>
            <a:r>
              <a:rPr lang="en-GB" dirty="0"/>
              <a:t> tag detection system</a:t>
            </a:r>
          </a:p>
        </p:txBody>
      </p:sp>
    </p:spTree>
    <p:extLst>
      <p:ext uri="{BB962C8B-B14F-4D97-AF65-F5344CB8AC3E}">
        <p14:creationId xmlns:p14="http://schemas.microsoft.com/office/powerpoint/2010/main" val="155947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Hardware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BACKGROUND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7" t="11086" r="26927" b="21946"/>
          <a:stretch/>
        </p:blipFill>
        <p:spPr>
          <a:xfrm>
            <a:off x="8658225" y="2063319"/>
            <a:ext cx="3068130" cy="35291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4028" r="17812" b="7361"/>
          <a:stretch/>
        </p:blipFill>
        <p:spPr>
          <a:xfrm>
            <a:off x="514351" y="2134726"/>
            <a:ext cx="3495674" cy="34577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5300" y="3267075"/>
            <a:ext cx="4095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Left: Four printed </a:t>
            </a:r>
            <a:r>
              <a:rPr lang="en-GB" dirty="0" err="1">
                <a:solidFill>
                  <a:schemeClr val="tx2"/>
                </a:solidFill>
              </a:rPr>
              <a:t>ARuCo</a:t>
            </a:r>
            <a:r>
              <a:rPr lang="en-GB" dirty="0">
                <a:solidFill>
                  <a:schemeClr val="tx2"/>
                </a:solidFill>
              </a:rPr>
              <a:t> tag markers.</a:t>
            </a:r>
            <a:br>
              <a:rPr lang="en-GB" dirty="0">
                <a:solidFill>
                  <a:schemeClr val="tx2"/>
                </a:solidFill>
              </a:rPr>
            </a:br>
            <a:r>
              <a:rPr lang="en-GB" dirty="0">
                <a:solidFill>
                  <a:schemeClr val="tx2"/>
                </a:solidFill>
              </a:rPr>
              <a:t/>
            </a:r>
            <a:br>
              <a:rPr lang="en-GB" dirty="0">
                <a:solidFill>
                  <a:schemeClr val="tx2"/>
                </a:solidFill>
              </a:rPr>
            </a:br>
            <a:r>
              <a:rPr lang="en-GB" dirty="0">
                <a:solidFill>
                  <a:schemeClr val="tx2"/>
                </a:solidFill>
              </a:rPr>
              <a:t>Right: An e-puck robot with a laser cut </a:t>
            </a:r>
            <a:r>
              <a:rPr lang="en-GB" dirty="0" err="1">
                <a:solidFill>
                  <a:schemeClr val="tx2"/>
                </a:solidFill>
              </a:rPr>
              <a:t>ARuCo</a:t>
            </a:r>
            <a:r>
              <a:rPr lang="en-GB" dirty="0">
                <a:solidFill>
                  <a:schemeClr val="tx2"/>
                </a:solidFill>
              </a:rPr>
              <a:t> marker header attached.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09952" y="6128713"/>
            <a:ext cx="7576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latin typeface="Arial Unicode MS" panose="020B0604020202020204" pitchFamily="34" charset="-128"/>
              </a:rPr>
              <a:t>S. Garrido-</a:t>
            </a:r>
            <a:r>
              <a:rPr lang="en-US" altLang="en-US" sz="800" dirty="0" err="1">
                <a:latin typeface="Arial Unicode MS" panose="020B0604020202020204" pitchFamily="34" charset="-128"/>
              </a:rPr>
              <a:t>Jurado</a:t>
            </a:r>
            <a:r>
              <a:rPr lang="en-US" altLang="en-US" sz="800" dirty="0">
                <a:latin typeface="Arial Unicode MS" panose="020B0604020202020204" pitchFamily="34" charset="-128"/>
              </a:rPr>
              <a:t>, et al., Automatic generation and detection of highly reliable fiducial markers under occlusion, Pattern Recognition, Volume 47, Issue 6, June 2014, Pages 2280-2292, ISSN 0031-3203</a:t>
            </a:r>
            <a:r>
              <a:rPr lang="en-US" altLang="en-US" sz="200" dirty="0"/>
              <a:t> 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18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249592" cy="3678303"/>
          </a:xfrm>
        </p:spPr>
        <p:txBody>
          <a:bodyPr anchor="t"/>
          <a:lstStyle/>
          <a:p>
            <a:r>
              <a:rPr lang="en-GB" dirty="0"/>
              <a:t>Robots communicate data over </a:t>
            </a:r>
            <a:r>
              <a:rPr lang="en-GB" dirty="0" err="1"/>
              <a:t>WiFi</a:t>
            </a:r>
            <a:endParaRPr lang="en-GB" dirty="0"/>
          </a:p>
          <a:p>
            <a:r>
              <a:rPr lang="en-GB" dirty="0"/>
              <a:t>Camera sends images via Ethernet</a:t>
            </a:r>
          </a:p>
          <a:p>
            <a:r>
              <a:rPr lang="en-GB" dirty="0"/>
              <a:t>Application formed of a server portion and a UI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6" y="2180496"/>
            <a:ext cx="5890160" cy="29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3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846</TotalTime>
  <Words>1517</Words>
  <Application>Microsoft Office PowerPoint</Application>
  <PresentationFormat>Widescreen</PresentationFormat>
  <Paragraphs>262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 Unicode MS</vt:lpstr>
      <vt:lpstr>Arial</vt:lpstr>
      <vt:lpstr>Arial Narrow</vt:lpstr>
      <vt:lpstr>Calibri</vt:lpstr>
      <vt:lpstr>Courier New</vt:lpstr>
      <vt:lpstr>Gill Sans MT</vt:lpstr>
      <vt:lpstr>Wingdings 2</vt:lpstr>
      <vt:lpstr>Dividend</vt:lpstr>
      <vt:lpstr>An augmented reality debugging system for robot swarms</vt:lpstr>
      <vt:lpstr>Swarm Robotics</vt:lpstr>
      <vt:lpstr>Robotics debugging tools</vt:lpstr>
      <vt:lpstr>Augmented reality</vt:lpstr>
      <vt:lpstr>Project concept</vt:lpstr>
      <vt:lpstr>Hardware</vt:lpstr>
      <vt:lpstr>Hardware</vt:lpstr>
      <vt:lpstr>Hardware</vt:lpstr>
      <vt:lpstr>System Architecture</vt:lpstr>
      <vt:lpstr>software Architecture</vt:lpstr>
      <vt:lpstr>UI design</vt:lpstr>
      <vt:lpstr>UI design</vt:lpstr>
      <vt:lpstr>Application</vt:lpstr>
      <vt:lpstr>Application</vt:lpstr>
      <vt:lpstr>Application</vt:lpstr>
      <vt:lpstr>Robot Code</vt:lpstr>
      <vt:lpstr>Remaining Features</vt:lpstr>
      <vt:lpstr>Testing and Evaluation Strategy</vt:lpstr>
      <vt:lpstr>Potential future Development</vt:lpstr>
      <vt:lpstr>PowerPoint Presentation</vt:lpstr>
      <vt:lpstr>Thank you for Listening</vt:lpstr>
    </vt:vector>
  </TitlesOfParts>
  <Company>University of York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augmented reality debugging system for robot swarms</dc:title>
  <dc:creator>Ali Jewers</dc:creator>
  <cp:lastModifiedBy>Ali Jewers</cp:lastModifiedBy>
  <cp:revision>48</cp:revision>
  <dcterms:created xsi:type="dcterms:W3CDTF">2017-04-05T13:24:22Z</dcterms:created>
  <dcterms:modified xsi:type="dcterms:W3CDTF">2017-04-18T11:29:42Z</dcterms:modified>
</cp:coreProperties>
</file>